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532"/>
    <a:srgbClr val="307799"/>
    <a:srgbClr val="174B63"/>
    <a:srgbClr val="1E4A20"/>
    <a:srgbClr val="2D632F"/>
    <a:srgbClr val="006B05"/>
    <a:srgbClr val="009107"/>
    <a:srgbClr val="B5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6ABD9-4BA0-4F6D-8900-F184C3D0B3A7}" v="903" dt="2021-01-28T17:55:18.782"/>
    <p1510:client id="{98726A2A-533E-431E-ADB7-0DF729A8182D}" v="251" dt="2021-01-29T14:42:49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8F74BDF-20EA-4710-B33D-9CB9E94FD53A}"/>
              </a:ext>
            </a:extLst>
          </p:cNvPr>
          <p:cNvSpPr/>
          <p:nvPr/>
        </p:nvSpPr>
        <p:spPr>
          <a:xfrm>
            <a:off x="687311" y="270025"/>
            <a:ext cx="2358571" cy="919238"/>
          </a:xfrm>
          <a:prstGeom prst="rect">
            <a:avLst/>
          </a:prstGeom>
          <a:solidFill>
            <a:srgbClr val="307799"/>
          </a:solidFill>
          <a:ln w="57150">
            <a:solidFill>
              <a:srgbClr val="174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7DF7E3A-9D62-484B-9BC1-8AEC67585B5A}"/>
              </a:ext>
            </a:extLst>
          </p:cNvPr>
          <p:cNvSpPr/>
          <p:nvPr/>
        </p:nvSpPr>
        <p:spPr>
          <a:xfrm>
            <a:off x="123371" y="105229"/>
            <a:ext cx="11937999" cy="662819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5D04BAA-EB4E-4072-A83C-315419038DDC}"/>
              </a:ext>
            </a:extLst>
          </p:cNvPr>
          <p:cNvCxnSpPr>
            <a:cxnSpLocks/>
          </p:cNvCxnSpPr>
          <p:nvPr/>
        </p:nvCxnSpPr>
        <p:spPr>
          <a:xfrm flipH="1">
            <a:off x="3096529" y="3828293"/>
            <a:ext cx="1294190" cy="1378857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5FE6632-7615-4D07-877E-66ECBA65FA5B}"/>
              </a:ext>
            </a:extLst>
          </p:cNvPr>
          <p:cNvCxnSpPr>
            <a:cxnSpLocks/>
          </p:cNvCxnSpPr>
          <p:nvPr/>
        </p:nvCxnSpPr>
        <p:spPr>
          <a:xfrm flipH="1">
            <a:off x="7741102" y="1179437"/>
            <a:ext cx="1427237" cy="1487714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B74A5AF-7581-4A63-ADA6-F26611272981}"/>
              </a:ext>
            </a:extLst>
          </p:cNvPr>
          <p:cNvCxnSpPr>
            <a:cxnSpLocks/>
          </p:cNvCxnSpPr>
          <p:nvPr/>
        </p:nvCxnSpPr>
        <p:spPr>
          <a:xfrm>
            <a:off x="3048150" y="1179436"/>
            <a:ext cx="1584476" cy="1499809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0332E4B-7898-4C47-9269-1AE1699785AD}"/>
              </a:ext>
            </a:extLst>
          </p:cNvPr>
          <p:cNvCxnSpPr/>
          <p:nvPr/>
        </p:nvCxnSpPr>
        <p:spPr>
          <a:xfrm>
            <a:off x="7874151" y="3792008"/>
            <a:ext cx="1378857" cy="1378857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0102BD3A-90DC-4A12-ABA0-323C2BF46CF0}"/>
              </a:ext>
            </a:extLst>
          </p:cNvPr>
          <p:cNvSpPr/>
          <p:nvPr/>
        </p:nvSpPr>
        <p:spPr>
          <a:xfrm>
            <a:off x="9250740" y="5180693"/>
            <a:ext cx="2564190" cy="919238"/>
          </a:xfrm>
          <a:prstGeom prst="rect">
            <a:avLst/>
          </a:prstGeom>
          <a:solidFill>
            <a:srgbClr val="307799"/>
          </a:solidFill>
          <a:ln w="57150">
            <a:solidFill>
              <a:srgbClr val="174B6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2F5CE0-3AC0-41A6-86FC-ABE1C56757AE}"/>
              </a:ext>
            </a:extLst>
          </p:cNvPr>
          <p:cNvSpPr txBox="1"/>
          <p:nvPr/>
        </p:nvSpPr>
        <p:spPr>
          <a:xfrm>
            <a:off x="841828" y="466876"/>
            <a:ext cx="20658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latin typeface="Georgia"/>
              </a:rPr>
              <a:t>SOCIEDAD</a:t>
            </a:r>
            <a:endParaRPr lang="de-DE" sz="2800" dirty="0">
              <a:latin typeface="Georgia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E10C564-2AF7-49B9-9A86-EF33B0C3CBDB}"/>
              </a:ext>
            </a:extLst>
          </p:cNvPr>
          <p:cNvSpPr/>
          <p:nvPr/>
        </p:nvSpPr>
        <p:spPr>
          <a:xfrm>
            <a:off x="9153977" y="270024"/>
            <a:ext cx="2358571" cy="919238"/>
          </a:xfrm>
          <a:prstGeom prst="rect">
            <a:avLst/>
          </a:prstGeom>
          <a:solidFill>
            <a:srgbClr val="307799"/>
          </a:solidFill>
          <a:ln w="57150">
            <a:solidFill>
              <a:srgbClr val="174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7D4ADCD-C710-4599-9092-1619E9F93AB9}"/>
              </a:ext>
            </a:extLst>
          </p:cNvPr>
          <p:cNvSpPr/>
          <p:nvPr/>
        </p:nvSpPr>
        <p:spPr>
          <a:xfrm>
            <a:off x="784071" y="5180690"/>
            <a:ext cx="2358571" cy="919238"/>
          </a:xfrm>
          <a:prstGeom prst="rect">
            <a:avLst/>
          </a:prstGeom>
          <a:solidFill>
            <a:srgbClr val="307799"/>
          </a:solidFill>
          <a:ln w="57150">
            <a:solidFill>
              <a:srgbClr val="174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06E23CB-B966-4A12-98AA-3FCB3E4BFAF0}"/>
              </a:ext>
            </a:extLst>
          </p:cNvPr>
          <p:cNvSpPr txBox="1"/>
          <p:nvPr/>
        </p:nvSpPr>
        <p:spPr>
          <a:xfrm>
            <a:off x="9405257" y="466876"/>
            <a:ext cx="18723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latin typeface="Georgia"/>
              </a:rPr>
              <a:t>POLÍTICA</a:t>
            </a:r>
            <a:endParaRPr lang="de-DE" sz="2800" dirty="0">
              <a:latin typeface="Georgia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A0F0276-4BB9-4B0B-BED0-B2D68944F1F0}"/>
              </a:ext>
            </a:extLst>
          </p:cNvPr>
          <p:cNvSpPr txBox="1"/>
          <p:nvPr/>
        </p:nvSpPr>
        <p:spPr>
          <a:xfrm>
            <a:off x="878114" y="5377543"/>
            <a:ext cx="21747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latin typeface="Georgia"/>
              </a:rPr>
              <a:t>ECONOMÍA</a:t>
            </a:r>
            <a:endParaRPr lang="de-DE" sz="2800" dirty="0">
              <a:latin typeface="Georgia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F62A76C-F8A9-42BB-AC27-7104DE97DA73}"/>
              </a:ext>
            </a:extLst>
          </p:cNvPr>
          <p:cNvSpPr txBox="1"/>
          <p:nvPr/>
        </p:nvSpPr>
        <p:spPr>
          <a:xfrm>
            <a:off x="4217155" y="5644394"/>
            <a:ext cx="2053772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err="1">
                <a:latin typeface="Georgia"/>
              </a:rPr>
              <a:t>rico</a:t>
            </a:r>
            <a:r>
              <a:rPr lang="de-DE" sz="2000" dirty="0">
                <a:latin typeface="Georgia"/>
              </a:rPr>
              <a:t> en </a:t>
            </a:r>
            <a:r>
              <a:rPr lang="de-DE" sz="2000" err="1">
                <a:latin typeface="Georgia"/>
              </a:rPr>
              <a:t>materias</a:t>
            </a:r>
            <a:r>
              <a:rPr lang="de-DE" sz="2000" dirty="0">
                <a:latin typeface="Georgia"/>
              </a:rPr>
              <a:t> </a:t>
            </a:r>
            <a:r>
              <a:rPr lang="de-DE" sz="2000" err="1">
                <a:latin typeface="Georgia"/>
              </a:rPr>
              <a:t>primas</a:t>
            </a:r>
            <a:endParaRPr lang="de-DE" sz="2000" dirty="0">
              <a:latin typeface="Georgia"/>
            </a:endParaRPr>
          </a:p>
          <a:p>
            <a:r>
              <a:rPr lang="de-DE" dirty="0">
                <a:solidFill>
                  <a:schemeClr val="bg1"/>
                </a:solidFill>
                <a:latin typeface="Georgia"/>
              </a:rPr>
              <a:t>—&gt; minerales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2CF22F3-F400-4F76-AB9B-ACF2FB745731}"/>
              </a:ext>
            </a:extLst>
          </p:cNvPr>
          <p:cNvSpPr txBox="1"/>
          <p:nvPr/>
        </p:nvSpPr>
        <p:spPr>
          <a:xfrm>
            <a:off x="9248020" y="5377543"/>
            <a:ext cx="25738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latin typeface="Georgia"/>
              </a:rPr>
              <a:t>NATURALEZA</a:t>
            </a:r>
            <a:endParaRPr lang="de-DE" sz="2800" dirty="0">
              <a:latin typeface="Georgia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266A9C8-7820-4E53-8331-F0EAC3E56AD0}"/>
              </a:ext>
            </a:extLst>
          </p:cNvPr>
          <p:cNvSpPr txBox="1"/>
          <p:nvPr/>
        </p:nvSpPr>
        <p:spPr>
          <a:xfrm>
            <a:off x="5484889" y="427536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err="1">
                <a:latin typeface="Georgia"/>
              </a:rPr>
              <a:t>bueno</a:t>
            </a:r>
            <a:r>
              <a:rPr lang="de-DE" sz="2000" dirty="0">
                <a:latin typeface="Georgia"/>
              </a:rPr>
              <a:t> </a:t>
            </a:r>
            <a:r>
              <a:rPr lang="de-DE" sz="2000" dirty="0" err="1">
                <a:latin typeface="Georgia"/>
              </a:rPr>
              <a:t>para</a:t>
            </a:r>
            <a:r>
              <a:rPr lang="de-DE" sz="2000" dirty="0">
                <a:latin typeface="Georgia"/>
              </a:rPr>
              <a:t> </a:t>
            </a:r>
            <a:r>
              <a:rPr lang="de-DE" sz="2000" dirty="0" err="1">
                <a:latin typeface="Georgia"/>
              </a:rPr>
              <a:t>vacaciones</a:t>
            </a:r>
            <a:endParaRPr lang="de-DE" sz="2000" dirty="0" err="1">
              <a:latin typeface="Geot"/>
              <a:cs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647405-10BF-4690-9ADF-8D6900CE2E4E}"/>
              </a:ext>
            </a:extLst>
          </p:cNvPr>
          <p:cNvSpPr txBox="1"/>
          <p:nvPr/>
        </p:nvSpPr>
        <p:spPr>
          <a:xfrm>
            <a:off x="402620" y="3063572"/>
            <a:ext cx="1739295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Georgia"/>
                <a:cs typeface="Calibri"/>
              </a:rPr>
              <a:t>agricultura</a:t>
            </a:r>
            <a:endParaRPr lang="de-DE" sz="2000">
              <a:latin typeface="Georgia"/>
              <a:cs typeface="Calibri"/>
            </a:endParaRPr>
          </a:p>
          <a:p>
            <a:r>
              <a:rPr lang="de-DE" dirty="0">
                <a:latin typeface="Georgia"/>
                <a:ea typeface="+mn-lt"/>
                <a:cs typeface="+mn-lt"/>
              </a:rPr>
              <a:t>—&gt; soja</a:t>
            </a:r>
            <a:endParaRPr lang="de-DE">
              <a:latin typeface="Georgia"/>
              <a:ea typeface="+mn-lt"/>
              <a:cs typeface="+mn-lt"/>
            </a:endParaRPr>
          </a:p>
          <a:p>
            <a:r>
              <a:rPr lang="de-DE" dirty="0">
                <a:latin typeface="Georgia"/>
                <a:ea typeface="+mn-lt"/>
                <a:cs typeface="+mn-lt"/>
              </a:rPr>
              <a:t>—&gt; café</a:t>
            </a:r>
            <a:endParaRPr lang="de-DE">
              <a:latin typeface="Georgia"/>
              <a:ea typeface="+mn-lt"/>
              <a:cs typeface="+mn-lt"/>
            </a:endParaRPr>
          </a:p>
          <a:p>
            <a:r>
              <a:rPr lang="de-DE" dirty="0">
                <a:latin typeface="Georgia"/>
                <a:ea typeface="+mn-lt"/>
                <a:cs typeface="+mn-lt"/>
              </a:rPr>
              <a:t>—&gt; </a:t>
            </a:r>
            <a:r>
              <a:rPr lang="de-DE" dirty="0" err="1">
                <a:latin typeface="Georgia"/>
                <a:ea typeface="+mn-lt"/>
                <a:cs typeface="+mn-lt"/>
              </a:rPr>
              <a:t>pi</a:t>
            </a:r>
            <a:r>
              <a:rPr lang="es" dirty="0">
                <a:latin typeface="Georgia"/>
                <a:ea typeface="+mn-lt"/>
                <a:cs typeface="+mn-lt"/>
              </a:rPr>
              <a:t>ñ</a:t>
            </a:r>
            <a:r>
              <a:rPr lang="de-DE" dirty="0" err="1">
                <a:latin typeface="Georgia"/>
                <a:ea typeface="+mn-lt"/>
                <a:cs typeface="+mn-lt"/>
              </a:rPr>
              <a:t>as</a:t>
            </a:r>
            <a:endParaRPr lang="de-DE" err="1">
              <a:latin typeface="Georgia"/>
              <a:ea typeface="+mn-lt"/>
              <a:cs typeface="+mn-lt"/>
            </a:endParaRPr>
          </a:p>
          <a:p>
            <a:r>
              <a:rPr lang="de-DE" dirty="0">
                <a:latin typeface="Georgia"/>
                <a:ea typeface="+mn-lt"/>
                <a:cs typeface="+mn-lt"/>
              </a:rPr>
              <a:t>—&gt; pátanos</a:t>
            </a:r>
            <a:endParaRPr lang="de-DE">
              <a:latin typeface="Georgia"/>
              <a:ea typeface="+mn-lt"/>
              <a:cs typeface="+mn-lt"/>
            </a:endParaRPr>
          </a:p>
          <a:p>
            <a:r>
              <a:rPr lang="de-DE" dirty="0">
                <a:latin typeface="Georgia"/>
                <a:ea typeface="+mn-lt"/>
                <a:cs typeface="+mn-lt"/>
              </a:rPr>
              <a:t>—&gt;carne</a:t>
            </a:r>
            <a:endParaRPr lang="de-DE" dirty="0">
              <a:latin typeface="Georgia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1835DF2-39D8-417C-ACA2-E1D5DB11D57E}"/>
              </a:ext>
            </a:extLst>
          </p:cNvPr>
          <p:cNvSpPr txBox="1"/>
          <p:nvPr/>
        </p:nvSpPr>
        <p:spPr>
          <a:xfrm>
            <a:off x="5050971" y="624114"/>
            <a:ext cx="2235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Georgia"/>
              </a:rPr>
              <a:t>pueblos </a:t>
            </a:r>
            <a:r>
              <a:rPr lang="en-US" sz="2000" dirty="0" err="1">
                <a:latin typeface="Georgia"/>
              </a:rPr>
              <a:t>indígenas</a:t>
            </a:r>
            <a:endParaRPr lang="en-US" sz="2000" dirty="0">
              <a:latin typeface="Georgia"/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3506E86A-6D15-4045-B789-A8BA57A3EC7B}"/>
              </a:ext>
            </a:extLst>
          </p:cNvPr>
          <p:cNvCxnSpPr/>
          <p:nvPr/>
        </p:nvCxnSpPr>
        <p:spPr>
          <a:xfrm>
            <a:off x="3310467" y="5614608"/>
            <a:ext cx="846667" cy="362858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17A5D92-7968-4E51-B5B3-8D07ADECDD4F}"/>
              </a:ext>
            </a:extLst>
          </p:cNvPr>
          <p:cNvCxnSpPr>
            <a:cxnSpLocks/>
          </p:cNvCxnSpPr>
          <p:nvPr/>
        </p:nvCxnSpPr>
        <p:spPr>
          <a:xfrm>
            <a:off x="1859037" y="4380893"/>
            <a:ext cx="641050" cy="689429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86833CC-8B51-4DE8-8D97-CAB42C5B1DAC}"/>
              </a:ext>
            </a:extLst>
          </p:cNvPr>
          <p:cNvCxnSpPr>
            <a:cxnSpLocks/>
          </p:cNvCxnSpPr>
          <p:nvPr/>
        </p:nvCxnSpPr>
        <p:spPr>
          <a:xfrm>
            <a:off x="8100181" y="5106607"/>
            <a:ext cx="967619" cy="399143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1C3CB46-47FF-490F-992C-A81DE633F0F6}"/>
              </a:ext>
            </a:extLst>
          </p:cNvPr>
          <p:cNvCxnSpPr>
            <a:cxnSpLocks/>
          </p:cNvCxnSpPr>
          <p:nvPr/>
        </p:nvCxnSpPr>
        <p:spPr>
          <a:xfrm>
            <a:off x="3286275" y="788606"/>
            <a:ext cx="1657048" cy="24191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B0B2CBD-27B8-48C0-AF33-D2F07D73316D}"/>
              </a:ext>
            </a:extLst>
          </p:cNvPr>
          <p:cNvCxnSpPr>
            <a:cxnSpLocks/>
          </p:cNvCxnSpPr>
          <p:nvPr/>
        </p:nvCxnSpPr>
        <p:spPr>
          <a:xfrm>
            <a:off x="7326084" y="885367"/>
            <a:ext cx="1657048" cy="24191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0E51E5CB-CDE2-4560-A473-EF8C457AC6E5}"/>
              </a:ext>
            </a:extLst>
          </p:cNvPr>
          <p:cNvSpPr txBox="1"/>
          <p:nvPr/>
        </p:nvSpPr>
        <p:spPr>
          <a:xfrm>
            <a:off x="805542" y="2039258"/>
            <a:ext cx="10740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Georgia"/>
              </a:rPr>
              <a:t>orgullo/</a:t>
            </a:r>
            <a:endParaRPr lang="es-ES" dirty="0">
              <a:latin typeface="Georgia"/>
              <a:cs typeface="Calibri" panose="020F0502020204030204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8B3C00B-0558-49BE-A2B2-63C0D5CD625B}"/>
              </a:ext>
            </a:extLst>
          </p:cNvPr>
          <p:cNvSpPr txBox="1"/>
          <p:nvPr/>
        </p:nvSpPr>
        <p:spPr>
          <a:xfrm>
            <a:off x="527352" y="2365829"/>
            <a:ext cx="13885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Georgia"/>
              </a:rPr>
              <a:t>patriotismo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F6D4006-E62B-4023-B3A2-1D36883D5DB9}"/>
              </a:ext>
            </a:extLst>
          </p:cNvPr>
          <p:cNvCxnSpPr>
            <a:cxnSpLocks/>
          </p:cNvCxnSpPr>
          <p:nvPr/>
        </p:nvCxnSpPr>
        <p:spPr>
          <a:xfrm>
            <a:off x="3225798" y="1078892"/>
            <a:ext cx="1511906" cy="362858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08AE4B71-A434-40EF-98F4-6991FF84EEA8}"/>
              </a:ext>
            </a:extLst>
          </p:cNvPr>
          <p:cNvSpPr txBox="1"/>
          <p:nvPr/>
        </p:nvSpPr>
        <p:spPr>
          <a:xfrm>
            <a:off x="3736370" y="168274"/>
            <a:ext cx="1751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 err="1">
                <a:latin typeface="Georgia"/>
              </a:rPr>
              <a:t>cultura</a:t>
            </a:r>
            <a:r>
              <a:rPr lang="de-DE" dirty="0">
                <a:latin typeface="Georgia"/>
              </a:rPr>
              <a:t>/</a:t>
            </a:r>
            <a:r>
              <a:rPr lang="de-DE" dirty="0" err="1">
                <a:latin typeface="Georgia"/>
              </a:rPr>
              <a:t>lengua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EBEDF42-39B2-4891-B88D-8566D90BD54A}"/>
              </a:ext>
            </a:extLst>
          </p:cNvPr>
          <p:cNvCxnSpPr>
            <a:cxnSpLocks/>
          </p:cNvCxnSpPr>
          <p:nvPr/>
        </p:nvCxnSpPr>
        <p:spPr>
          <a:xfrm>
            <a:off x="5402941" y="389464"/>
            <a:ext cx="568479" cy="278192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FBF19935-6B33-4425-BE35-C9182F8314E5}"/>
              </a:ext>
            </a:extLst>
          </p:cNvPr>
          <p:cNvSpPr txBox="1"/>
          <p:nvPr/>
        </p:nvSpPr>
        <p:spPr>
          <a:xfrm>
            <a:off x="9659257" y="202716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latin typeface="Georgia"/>
              </a:rPr>
              <a:t>corrupción</a:t>
            </a:r>
            <a:endParaRPr lang="de-DE" sz="2000" dirty="0">
              <a:latin typeface="Calibri" panose="020F0502020204030204"/>
              <a:cs typeface="Calibri" panose="020F0502020204030204"/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6337BFB5-99B7-4663-ADA2-E9FF563B3AC8}"/>
              </a:ext>
            </a:extLst>
          </p:cNvPr>
          <p:cNvCxnSpPr>
            <a:cxnSpLocks/>
          </p:cNvCxnSpPr>
          <p:nvPr/>
        </p:nvCxnSpPr>
        <p:spPr>
          <a:xfrm flipH="1">
            <a:off x="10277323" y="1296606"/>
            <a:ext cx="0" cy="846666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DEA0CDE0-B7CD-4A28-9A17-3DD70057CA2D}"/>
              </a:ext>
            </a:extLst>
          </p:cNvPr>
          <p:cNvSpPr txBox="1"/>
          <p:nvPr/>
        </p:nvSpPr>
        <p:spPr>
          <a:xfrm>
            <a:off x="9793816" y="2887435"/>
            <a:ext cx="2259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 err="1">
                <a:latin typeface="Georgia"/>
              </a:rPr>
              <a:t>protestas</a:t>
            </a:r>
            <a:r>
              <a:rPr lang="de-DE" dirty="0">
                <a:latin typeface="Georgia"/>
              </a:rPr>
              <a:t>/</a:t>
            </a:r>
            <a:r>
              <a:rPr lang="de-DE" dirty="0" err="1">
                <a:latin typeface="Georgia"/>
              </a:rPr>
              <a:t>disturbios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AB72D4D-DF40-4C83-8815-59856168E3CF}"/>
              </a:ext>
            </a:extLst>
          </p:cNvPr>
          <p:cNvCxnSpPr>
            <a:cxnSpLocks/>
          </p:cNvCxnSpPr>
          <p:nvPr/>
        </p:nvCxnSpPr>
        <p:spPr>
          <a:xfrm>
            <a:off x="10978845" y="1308699"/>
            <a:ext cx="399144" cy="1499809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E6C00593-69E3-41EB-9F1D-A03105B83C9C}"/>
              </a:ext>
            </a:extLst>
          </p:cNvPr>
          <p:cNvSpPr txBox="1"/>
          <p:nvPr/>
        </p:nvSpPr>
        <p:spPr>
          <a:xfrm>
            <a:off x="4796971" y="11321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Georgia"/>
              </a:rPr>
              <a:t>alta tasa de criminalidad</a:t>
            </a:r>
            <a:endParaRPr lang="de-DE">
              <a:latin typeface="Calibri" panose="020F0502020204030204"/>
              <a:cs typeface="Calibri" panose="020F0502020204030204"/>
            </a:endParaRP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A8A0DAFA-9163-49C3-B071-5E4CC9157B40}"/>
              </a:ext>
            </a:extLst>
          </p:cNvPr>
          <p:cNvCxnSpPr>
            <a:cxnSpLocks/>
          </p:cNvCxnSpPr>
          <p:nvPr/>
        </p:nvCxnSpPr>
        <p:spPr>
          <a:xfrm flipH="1">
            <a:off x="1145418" y="1332890"/>
            <a:ext cx="520093" cy="616860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65B8CA79-7999-4CA8-82FE-536B7ECDB4CE}"/>
              </a:ext>
            </a:extLst>
          </p:cNvPr>
          <p:cNvSpPr txBox="1"/>
          <p:nvPr/>
        </p:nvSpPr>
        <p:spPr>
          <a:xfrm>
            <a:off x="2086882" y="3284309"/>
            <a:ext cx="16304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000" dirty="0" err="1">
                <a:latin typeface="Georgia"/>
              </a:rPr>
              <a:t>narcotráfico</a:t>
            </a:r>
            <a:endParaRPr lang="de-DE" sz="2000" dirty="0" err="1">
              <a:latin typeface="Calibri" panose="020F0502020204030204"/>
              <a:cs typeface="Calibri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EEFE39B6-7A12-40CD-BA7C-BB3521B7B3EB}"/>
              </a:ext>
            </a:extLst>
          </p:cNvPr>
          <p:cNvCxnSpPr>
            <a:cxnSpLocks/>
          </p:cNvCxnSpPr>
          <p:nvPr/>
        </p:nvCxnSpPr>
        <p:spPr>
          <a:xfrm>
            <a:off x="2330751" y="1332891"/>
            <a:ext cx="665239" cy="1185332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D8241D49-5E53-4F57-9135-4428886C6992}"/>
              </a:ext>
            </a:extLst>
          </p:cNvPr>
          <p:cNvSpPr txBox="1"/>
          <p:nvPr/>
        </p:nvSpPr>
        <p:spPr>
          <a:xfrm>
            <a:off x="4833257" y="1410305"/>
            <a:ext cx="18239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Georgia"/>
                <a:ea typeface="+mn-lt"/>
                <a:cs typeface="+mn-lt"/>
              </a:rPr>
              <a:t>—&gt;</a:t>
            </a:r>
            <a:r>
              <a:rPr lang="es-ES" dirty="0">
                <a:latin typeface="Calibri"/>
                <a:cs typeface="Calibri"/>
              </a:rPr>
              <a:t> </a:t>
            </a:r>
            <a:r>
              <a:rPr lang="es-ES" dirty="0">
                <a:latin typeface="Georgia"/>
              </a:rPr>
              <a:t>las tasas de homicidios más altas del mundo</a:t>
            </a:r>
            <a:endParaRPr lang="de-DE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7CA8988-9924-435A-83E3-B30EB7F12865}"/>
              </a:ext>
            </a:extLst>
          </p:cNvPr>
          <p:cNvSpPr txBox="1"/>
          <p:nvPr/>
        </p:nvSpPr>
        <p:spPr>
          <a:xfrm>
            <a:off x="8724900" y="36811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Georgia"/>
              </a:rPr>
              <a:t>gran</a:t>
            </a:r>
            <a:r>
              <a:rPr lang="de-DE" dirty="0">
                <a:latin typeface="Georgia"/>
              </a:rPr>
              <a:t> </a:t>
            </a:r>
            <a:r>
              <a:rPr lang="de-DE" dirty="0" err="1">
                <a:latin typeface="Georgia"/>
              </a:rPr>
              <a:t>diversidad</a:t>
            </a: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12B5A96E-26FF-43D3-BE0B-295D329B232B}"/>
              </a:ext>
            </a:extLst>
          </p:cNvPr>
          <p:cNvCxnSpPr>
            <a:cxnSpLocks/>
          </p:cNvCxnSpPr>
          <p:nvPr/>
        </p:nvCxnSpPr>
        <p:spPr>
          <a:xfrm>
            <a:off x="9769322" y="4078511"/>
            <a:ext cx="508000" cy="1003905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8262DBD1-BD4E-4510-8FA9-F6D53E84FE64}"/>
              </a:ext>
            </a:extLst>
          </p:cNvPr>
          <p:cNvSpPr txBox="1"/>
          <p:nvPr/>
        </p:nvSpPr>
        <p:spPr>
          <a:xfrm>
            <a:off x="2341639" y="25230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Georgia"/>
              </a:rPr>
              <a:t>niños de la calle</a:t>
            </a:r>
            <a:endParaRPr lang="de-DE">
              <a:latin typeface="Calibri" panose="020F0502020204030204"/>
              <a:cs typeface="Calibri" panose="020F0502020204030204"/>
            </a:endParaRP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101C4B8-F498-4A1D-8C21-300C328FFBC0}"/>
              </a:ext>
            </a:extLst>
          </p:cNvPr>
          <p:cNvCxnSpPr>
            <a:cxnSpLocks/>
          </p:cNvCxnSpPr>
          <p:nvPr/>
        </p:nvCxnSpPr>
        <p:spPr>
          <a:xfrm>
            <a:off x="2016274" y="1357081"/>
            <a:ext cx="205620" cy="1923141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5C458D53-48E7-4EDC-A900-F300C86DB949}"/>
              </a:ext>
            </a:extLst>
          </p:cNvPr>
          <p:cNvSpPr txBox="1"/>
          <p:nvPr/>
        </p:nvSpPr>
        <p:spPr>
          <a:xfrm>
            <a:off x="5546877" y="468811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Georgia"/>
                <a:ea typeface="+mn-lt"/>
                <a:cs typeface="+mn-lt"/>
              </a:rPr>
              <a:t>—&gt;</a:t>
            </a:r>
            <a:r>
              <a:rPr lang="es-ES" dirty="0">
                <a:latin typeface="Calibri"/>
                <a:cs typeface="Calibri"/>
              </a:rPr>
              <a:t> </a:t>
            </a:r>
            <a:r>
              <a:rPr lang="es-ES" dirty="0">
                <a:latin typeface="Georgia"/>
              </a:rPr>
              <a:t>popular entre los turistas europeos</a:t>
            </a:r>
            <a:endParaRPr lang="de-DE">
              <a:latin typeface="Calibri" panose="020F0502020204030204"/>
              <a:cs typeface="Calibri" panose="020F0502020204030204"/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F748D51B-080F-4473-97CA-ABDCDC496261}"/>
              </a:ext>
            </a:extLst>
          </p:cNvPr>
          <p:cNvCxnSpPr>
            <a:cxnSpLocks/>
          </p:cNvCxnSpPr>
          <p:nvPr/>
        </p:nvCxnSpPr>
        <p:spPr>
          <a:xfrm flipV="1">
            <a:off x="6285895" y="5977466"/>
            <a:ext cx="2793999" cy="205618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and: nach oben gekippt 8">
            <a:extLst>
              <a:ext uri="{FF2B5EF4-FFF2-40B4-BE49-F238E27FC236}">
                <a16:creationId xmlns:a16="http://schemas.microsoft.com/office/drawing/2014/main" id="{972FB945-7230-4F4B-B35B-235F5AE0900D}"/>
              </a:ext>
            </a:extLst>
          </p:cNvPr>
          <p:cNvSpPr/>
          <p:nvPr/>
        </p:nvSpPr>
        <p:spPr>
          <a:xfrm>
            <a:off x="4024401" y="2360676"/>
            <a:ext cx="4523618" cy="1596568"/>
          </a:xfrm>
          <a:prstGeom prst="ribbon2">
            <a:avLst/>
          </a:prstGeom>
          <a:solidFill>
            <a:srgbClr val="174B63"/>
          </a:solidFill>
          <a:ln>
            <a:solidFill>
              <a:srgbClr val="30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2800" err="1">
                <a:solidFill>
                  <a:schemeClr val="bg1"/>
                </a:solidFill>
                <a:latin typeface="Georgia"/>
                <a:ea typeface="+mn-lt"/>
                <a:cs typeface="+mn-lt"/>
              </a:rPr>
              <a:t>América</a:t>
            </a:r>
            <a:r>
              <a:rPr lang="de-DE" sz="2800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 Latina</a:t>
            </a:r>
            <a:endParaRPr lang="de-DE" sz="2800" dirty="0">
              <a:solidFill>
                <a:schemeClr val="bg1"/>
              </a:solidFill>
              <a:latin typeface="Georgia"/>
            </a:endParaRPr>
          </a:p>
        </p:txBody>
      </p:sp>
      <p:pic>
        <p:nvPicPr>
          <p:cNvPr id="2" name="América Latina">
            <a:hlinkClick r:id="" action="ppaction://media"/>
            <a:extLst>
              <a:ext uri="{FF2B5EF4-FFF2-40B4-BE49-F238E27FC236}">
                <a16:creationId xmlns:a16="http://schemas.microsoft.com/office/drawing/2014/main" id="{9C637C96-5E56-4EC3-8D02-57F8AB5B6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581" y="6089463"/>
            <a:ext cx="562162" cy="5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 descr="Ein Bild, das Karte enthält.&#10;&#10;Beschreibung automatisch generiert.">
            <a:extLst>
              <a:ext uri="{FF2B5EF4-FFF2-40B4-BE49-F238E27FC236}">
                <a16:creationId xmlns:a16="http://schemas.microsoft.com/office/drawing/2014/main" id="{5ADA3D45-306D-4002-AF78-E5C57DBB2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1" y="2008"/>
            <a:ext cx="9015126" cy="6853982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9BB06E39-07A1-4050-96CF-1ADC58C48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678" y="2810"/>
            <a:ext cx="4659405" cy="2668610"/>
          </a:xfrm>
          <a:prstGeom prst="rect">
            <a:avLst/>
          </a:prstGeom>
        </p:spPr>
      </p:pic>
      <p:pic>
        <p:nvPicPr>
          <p:cNvPr id="8" name="Grafik 8" descr="Ein Bild, das Person, Straße, Sport, draußen enthält.&#10;&#10;Beschreibung automatisch generiert.">
            <a:extLst>
              <a:ext uri="{FF2B5EF4-FFF2-40B4-BE49-F238E27FC236}">
                <a16:creationId xmlns:a16="http://schemas.microsoft.com/office/drawing/2014/main" id="{4048A2B2-1DCF-4BA6-B4C1-1C2306D0E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047" y="2673260"/>
            <a:ext cx="3191435" cy="2060566"/>
          </a:xfrm>
          <a:prstGeom prst="rect">
            <a:avLst/>
          </a:prstGeom>
        </p:spPr>
      </p:pic>
      <p:pic>
        <p:nvPicPr>
          <p:cNvPr id="9" name="Grafik 9" descr="Ein Bild, das draußen, Licht, Gebäude, Schild enthält.&#10;&#10;Beschreibung automatisch generiert.">
            <a:extLst>
              <a:ext uri="{FF2B5EF4-FFF2-40B4-BE49-F238E27FC236}">
                <a16:creationId xmlns:a16="http://schemas.microsoft.com/office/drawing/2014/main" id="{B0B4F407-AE09-43CC-BD6B-BECF196BE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047" y="4727802"/>
            <a:ext cx="3191435" cy="2131275"/>
          </a:xfrm>
          <a:prstGeom prst="rect">
            <a:avLst/>
          </a:prstGeom>
        </p:spPr>
      </p:pic>
      <p:pic>
        <p:nvPicPr>
          <p:cNvPr id="2" name="México-1">
            <a:hlinkClick r:id="" action="ppaction://media"/>
            <a:extLst>
              <a:ext uri="{FF2B5EF4-FFF2-40B4-BE49-F238E27FC236}">
                <a16:creationId xmlns:a16="http://schemas.microsoft.com/office/drawing/2014/main" id="{FC8C8563-F4BD-4275-9CCC-3DC3B1BBA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76052" y="6190316"/>
            <a:ext cx="573368" cy="5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E9A67F8-FEBA-47BB-9C8A-EFC52D49BA15}"/>
              </a:ext>
            </a:extLst>
          </p:cNvPr>
          <p:cNvSpPr/>
          <p:nvPr/>
        </p:nvSpPr>
        <p:spPr>
          <a:xfrm>
            <a:off x="-2263" y="-50840"/>
            <a:ext cx="12191998" cy="69132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3" descr="Ein Bild, das Gebäude, Tisch, Haus, Stadt enthält.&#10;&#10;Beschreibung automatisch generiert.">
            <a:extLst>
              <a:ext uri="{FF2B5EF4-FFF2-40B4-BE49-F238E27FC236}">
                <a16:creationId xmlns:a16="http://schemas.microsoft.com/office/drawing/2014/main" id="{885863D4-CFE5-47AE-ACD6-5119FEAFD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" y="521799"/>
            <a:ext cx="12182165" cy="577297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174A145-A3B3-4E72-8121-5F0248399C19}"/>
              </a:ext>
            </a:extLst>
          </p:cNvPr>
          <p:cNvSpPr txBox="1"/>
          <p:nvPr/>
        </p:nvSpPr>
        <p:spPr>
          <a:xfrm>
            <a:off x="9804400" y="6357257"/>
            <a:ext cx="2331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sz="110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@oscarruizfotografo en Facebook</a:t>
            </a:r>
            <a:r>
              <a:rPr lang="de-DE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</a:t>
            </a:r>
            <a:endParaRPr lang="de-DE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Los contrastes-1">
            <a:hlinkClick r:id="" action="ppaction://media"/>
            <a:extLst>
              <a:ext uri="{FF2B5EF4-FFF2-40B4-BE49-F238E27FC236}">
                <a16:creationId xmlns:a16="http://schemas.microsoft.com/office/drawing/2014/main" id="{02AF4C39-F63B-4F3D-BAFB-42D910C81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22" y="6291169"/>
            <a:ext cx="550956" cy="5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27</Paragraphs>
  <Slides>3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Geot</vt:lpstr>
      <vt:lpstr>Larissa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</dc:creator>
  <cp:lastModifiedBy>johan</cp:lastModifiedBy>
  <cp:revision>433</cp:revision>
  <dcterms:created xsi:type="dcterms:W3CDTF">2021-01-28T14:59:53Z</dcterms:created>
  <dcterms:modified xsi:type="dcterms:W3CDTF">2021-11-17T20:58:08Z</dcterms:modified>
</cp:coreProperties>
</file>